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8" r:id="rId5"/>
    <p:sldId id="285" r:id="rId6"/>
    <p:sldId id="286" r:id="rId7"/>
    <p:sldId id="290" r:id="rId8"/>
    <p:sldId id="288" r:id="rId9"/>
    <p:sldId id="291" r:id="rId10"/>
    <p:sldId id="292" r:id="rId11"/>
    <p:sldId id="293" r:id="rId12"/>
    <p:sldId id="294" r:id="rId13"/>
    <p:sldId id="295" r:id="rId14"/>
    <p:sldId id="296" r:id="rId15"/>
    <p:sldId id="299" r:id="rId16"/>
    <p:sldId id="298" r:id="rId17"/>
    <p:sldId id="26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hakra Petch" panose="00000500000000000000" pitchFamily="2" charset="-34"/>
      <p:regular r:id="rId24"/>
      <p:bold r:id="rId25"/>
      <p:boldItalic r:id="rId26"/>
    </p:embeddedFont>
    <p:embeddedFont>
      <p:font typeface="Chakra Petch Medium" panose="00000600000000000000" pitchFamily="2" charset="-34"/>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9ACF42-80F0-4E5E-B95B-797649155533}">
  <a:tblStyle styleId="{D39ACF42-80F0-4E5E-B95B-79764915553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05"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b0e7df1845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b0e7df1845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481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89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86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4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183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02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0e7df1845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b0e7df1845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0e7df184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b0e7df184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61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19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94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32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93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23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emf"/><Relationship Id="rId5" Type="http://schemas.openxmlformats.org/officeDocument/2006/relationships/package" Target="../embeddings/Microsoft_PowerPoint_Presentation.pptx"/><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59222"/>
            <a:ext cx="9144000" cy="6004874"/>
          </a:xfrm>
          <a:prstGeom prst="rect">
            <a:avLst/>
          </a:prstGeom>
          <a:noFill/>
          <a:ln>
            <a:noFill/>
          </a:ln>
        </p:spPr>
      </p:pic>
      <p:pic>
        <p:nvPicPr>
          <p:cNvPr id="130" name="Google Shape;130;p25"/>
          <p:cNvPicPr preferRelativeResize="0"/>
          <p:nvPr/>
        </p:nvPicPr>
        <p:blipFill rotWithShape="1">
          <a:blip r:embed="rId4" cstate="screen">
            <a:alphaModFix amt="57000"/>
            <a:extLst>
              <a:ext uri="{28A0092B-C50C-407E-A947-70E740481C1C}">
                <a14:useLocalDpi xmlns:a14="http://schemas.microsoft.com/office/drawing/2010/main"/>
              </a:ext>
            </a:extLst>
          </a:blip>
          <a:srcRect/>
          <a:stretch/>
        </p:blipFill>
        <p:spPr>
          <a:xfrm>
            <a:off x="6817484" y="-750832"/>
            <a:ext cx="2326516" cy="2018253"/>
          </a:xfrm>
          <a:prstGeom prst="rect">
            <a:avLst/>
          </a:prstGeom>
          <a:noFill/>
          <a:ln>
            <a:noFill/>
          </a:ln>
        </p:spPr>
      </p:pic>
      <p:pic>
        <p:nvPicPr>
          <p:cNvPr id="134" name="Google Shape;134;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04623" y="3119010"/>
            <a:ext cx="2335038" cy="2151154"/>
          </a:xfrm>
          <a:prstGeom prst="rect">
            <a:avLst/>
          </a:prstGeom>
          <a:noFill/>
          <a:ln>
            <a:noFill/>
          </a:ln>
        </p:spPr>
      </p:pic>
      <p:pic>
        <p:nvPicPr>
          <p:cNvPr id="138" name="Google Shape;138;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988908" y="1585749"/>
            <a:ext cx="4281998" cy="4185653"/>
          </a:xfrm>
          <a:prstGeom prst="rect">
            <a:avLst/>
          </a:prstGeom>
          <a:noFill/>
          <a:ln>
            <a:noFill/>
          </a:ln>
        </p:spPr>
      </p:pic>
      <p:sp>
        <p:nvSpPr>
          <p:cNvPr id="139" name="Google Shape;139;p25"/>
          <p:cNvSpPr txBox="1"/>
          <p:nvPr/>
        </p:nvSpPr>
        <p:spPr>
          <a:xfrm>
            <a:off x="545759" y="826353"/>
            <a:ext cx="6896703" cy="661720"/>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endParaRPr lang="en-IN" sz="1800" b="1" dirty="0">
              <a:solidFill>
                <a:schemeClr val="bg1"/>
              </a:solidFill>
              <a:latin typeface="Chakra Petch"/>
              <a:ea typeface="Chakra Petch"/>
              <a:cs typeface="Chakra Petch"/>
              <a:sym typeface="Chakra Petch"/>
            </a:endParaRPr>
          </a:p>
          <a:p>
            <a:pPr marL="0" marR="0" lvl="0" indent="0" rtl="0">
              <a:spcBef>
                <a:spcPts val="0"/>
              </a:spcBef>
              <a:spcAft>
                <a:spcPts val="0"/>
              </a:spcAft>
              <a:buNone/>
            </a:pPr>
            <a:endParaRPr lang="en-IN" sz="1800" b="1" dirty="0">
              <a:solidFill>
                <a:schemeClr val="bg1"/>
              </a:solidFill>
              <a:latin typeface="Chakra Petch"/>
              <a:ea typeface="Chakra Petch"/>
              <a:cs typeface="Chakra Petch"/>
              <a:sym typeface="Chakra Petch"/>
            </a:endParaRPr>
          </a:p>
          <a:p>
            <a:pPr marL="0" marR="0" lvl="0" indent="0" rtl="0">
              <a:spcBef>
                <a:spcPts val="0"/>
              </a:spcBef>
              <a:spcAft>
                <a:spcPts val="0"/>
              </a:spcAft>
              <a:buNone/>
            </a:pPr>
            <a:endParaRPr lang="en-IN" sz="700" b="1" dirty="0">
              <a:solidFill>
                <a:schemeClr val="bg1"/>
              </a:solidFill>
              <a:latin typeface="Chakra Petch"/>
              <a:ea typeface="Chakra Petch"/>
              <a:cs typeface="Chakra Petch"/>
              <a:sym typeface="Chakra Petch"/>
            </a:endParaRPr>
          </a:p>
        </p:txBody>
      </p:sp>
      <p:sp>
        <p:nvSpPr>
          <p:cNvPr id="132" name="Google Shape;132;p25"/>
          <p:cNvSpPr/>
          <p:nvPr/>
        </p:nvSpPr>
        <p:spPr>
          <a:xfrm>
            <a:off x="789360" y="1746261"/>
            <a:ext cx="7565279" cy="2053888"/>
          </a:xfrm>
          <a:custGeom>
            <a:avLst/>
            <a:gdLst/>
            <a:ahLst/>
            <a:cxnLst/>
            <a:rect l="l" t="t" r="r" b="b"/>
            <a:pathLst>
              <a:path w="2343687" h="944963" extrusionOk="0">
                <a:moveTo>
                  <a:pt x="0" y="0"/>
                </a:moveTo>
                <a:lnTo>
                  <a:pt x="2343687" y="0"/>
                </a:lnTo>
                <a:lnTo>
                  <a:pt x="2343687" y="944963"/>
                </a:lnTo>
                <a:lnTo>
                  <a:pt x="0" y="944963"/>
                </a:lnTo>
                <a:close/>
              </a:path>
            </a:pathLst>
          </a:custGeom>
          <a:solidFill>
            <a:srgbClr val="000000">
              <a:alpha val="0"/>
            </a:srgbClr>
          </a:solidFill>
          <a:ln w="38100" cap="flat" cmpd="sng">
            <a:solidFill>
              <a:srgbClr val="EF4523"/>
            </a:solidFill>
            <a:prstDash val="solid"/>
            <a:round/>
            <a:headEnd type="none" w="sm" len="sm"/>
            <a:tailEnd type="none" w="sm" len="sm"/>
          </a:ln>
        </p:spPr>
        <p:txBody>
          <a:bodyPr/>
          <a:lstStyle/>
          <a:p>
            <a:pPr algn="ctr">
              <a:lnSpc>
                <a:spcPct val="150000"/>
              </a:lnSpc>
            </a:pPr>
            <a:r>
              <a:rPr lang="en-GB" sz="4000" dirty="0">
                <a:solidFill>
                  <a:schemeClr val="bg1"/>
                </a:solidFill>
                <a:latin typeface="Chakra Petch Medium" panose="00000600000000000000" pitchFamily="2" charset="-34"/>
                <a:cs typeface="Chakra Petch Medium" panose="00000600000000000000" pitchFamily="2" charset="-34"/>
              </a:rPr>
              <a:t>Face Recognition using Siamese Neural Network</a:t>
            </a:r>
            <a:endParaRPr lang="en-IN" sz="4000" dirty="0">
              <a:solidFill>
                <a:schemeClr val="bg1"/>
              </a:solidFill>
              <a:latin typeface="Chakra Petch Medium" panose="00000600000000000000" pitchFamily="2" charset="-34"/>
              <a:cs typeface="Chakra Petch Medium" panose="00000600000000000000" pitchFamily="2" charset="-3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052538"/>
            <a:ext cx="8247385" cy="954107"/>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Supervised metric-based approaches with Siamese networks facilitate learning representations of various images. Leveraging these learned features, the model embarks on one-shot learning tasks without requiring retraining, a testament to its adaptability and efficiency.</a:t>
            </a:r>
          </a:p>
          <a:p>
            <a:pPr algn="l"/>
            <a:endParaRPr lang="en-GB"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HOW OUR MODEL WORKS.</a:t>
            </a:r>
          </a:p>
        </p:txBody>
      </p:sp>
      <p:pic>
        <p:nvPicPr>
          <p:cNvPr id="5" name="Picture 4">
            <a:extLst>
              <a:ext uri="{FF2B5EF4-FFF2-40B4-BE49-F238E27FC236}">
                <a16:creationId xmlns:a16="http://schemas.microsoft.com/office/drawing/2014/main" id="{A1821905-1AD7-5EF7-06FE-2788FFE1E7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48748" y="1959397"/>
            <a:ext cx="6136766" cy="2403626"/>
          </a:xfrm>
          <a:prstGeom prst="rect">
            <a:avLst/>
          </a:prstGeom>
          <a:solidFill>
            <a:schemeClr val="bg1"/>
          </a:solidFill>
        </p:spPr>
      </p:pic>
      <p:sp>
        <p:nvSpPr>
          <p:cNvPr id="3" name="TextBox 2">
            <a:extLst>
              <a:ext uri="{FF2B5EF4-FFF2-40B4-BE49-F238E27FC236}">
                <a16:creationId xmlns:a16="http://schemas.microsoft.com/office/drawing/2014/main" id="{B624F802-AB0F-3CFC-3815-DFA16523B61B}"/>
              </a:ext>
            </a:extLst>
          </p:cNvPr>
          <p:cNvSpPr txBox="1"/>
          <p:nvPr/>
        </p:nvSpPr>
        <p:spPr>
          <a:xfrm>
            <a:off x="5147343" y="4774168"/>
            <a:ext cx="3958136"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SAI CHARAN TEJA. J – AP21110011314</a:t>
            </a:r>
          </a:p>
        </p:txBody>
      </p:sp>
    </p:spTree>
    <p:extLst>
      <p:ext uri="{BB962C8B-B14F-4D97-AF65-F5344CB8AC3E}">
        <p14:creationId xmlns:p14="http://schemas.microsoft.com/office/powerpoint/2010/main" val="312914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4144681" cy="2893100"/>
          </a:xfrm>
          <a:prstGeom prst="rect">
            <a:avLst/>
          </a:prstGeom>
          <a:noFill/>
        </p:spPr>
        <p:txBody>
          <a:bodyPr wrap="square" rtlCol="0">
            <a:spAutoFit/>
          </a:bodyPr>
          <a:lstStyle/>
          <a:p>
            <a:pPr algn="l"/>
            <a:endParaRPr lang="en-GB" b="0" i="0" dirty="0">
              <a:solidFill>
                <a:srgbClr val="D1D5DB"/>
              </a:solidFill>
              <a:effectLst/>
              <a:latin typeface="Chakra Petch" panose="00000500000000000000" pitchFamily="2" charset="-34"/>
              <a:cs typeface="Chakra Petch" panose="00000500000000000000" pitchFamily="2" charset="-34"/>
            </a:endParaRPr>
          </a:p>
          <a:p>
            <a:r>
              <a:rPr lang="en-GB" b="0" i="0" dirty="0">
                <a:solidFill>
                  <a:srgbClr val="D1D5DB"/>
                </a:solidFill>
                <a:effectLst/>
                <a:latin typeface="Chakra Petch" panose="00000500000000000000" pitchFamily="2" charset="-34"/>
                <a:cs typeface="Chakra Petch" panose="00000500000000000000" pitchFamily="2" charset="-34"/>
              </a:rPr>
              <a:t>The utilization of Rectified Linear Units (</a:t>
            </a:r>
            <a:r>
              <a:rPr lang="en-GB" b="0" i="0" dirty="0" err="1">
                <a:solidFill>
                  <a:srgbClr val="D1D5DB"/>
                </a:solidFill>
                <a:effectLst/>
                <a:latin typeface="Chakra Petch" panose="00000500000000000000" pitchFamily="2" charset="-34"/>
                <a:cs typeface="Chakra Petch" panose="00000500000000000000" pitchFamily="2" charset="-34"/>
              </a:rPr>
              <a:t>ReLU</a:t>
            </a:r>
            <a:r>
              <a:rPr lang="en-GB" b="0" i="0" dirty="0">
                <a:solidFill>
                  <a:srgbClr val="D1D5DB"/>
                </a:solidFill>
                <a:effectLst/>
                <a:latin typeface="Chakra Petch" panose="00000500000000000000" pitchFamily="2" charset="-34"/>
                <a:cs typeface="Chakra Petch" panose="00000500000000000000" pitchFamily="2" charset="-34"/>
              </a:rPr>
              <a:t>) in initial layers and sigmoidal units in subsequent layers bolsters the model's adaptability to complex relationships within the data. The model's architecture progresses from convolutional layers to fully connected layers, culminating in a layer computing induced distance metrics between Siamese twins. This information is then </a:t>
            </a:r>
            <a:r>
              <a:rPr lang="en-GB" b="0" i="0" dirty="0" err="1">
                <a:solidFill>
                  <a:srgbClr val="D1D5DB"/>
                </a:solidFill>
                <a:effectLst/>
                <a:latin typeface="Chakra Petch" panose="00000500000000000000" pitchFamily="2" charset="-34"/>
                <a:cs typeface="Chakra Petch" panose="00000500000000000000" pitchFamily="2" charset="-34"/>
              </a:rPr>
              <a:t>channeled</a:t>
            </a:r>
            <a:r>
              <a:rPr lang="en-GB" b="0" i="0" dirty="0">
                <a:solidFill>
                  <a:srgbClr val="D1D5DB"/>
                </a:solidFill>
                <a:effectLst/>
                <a:latin typeface="Chakra Petch" panose="00000500000000000000" pitchFamily="2" charset="-34"/>
                <a:cs typeface="Chakra Petch" panose="00000500000000000000" pitchFamily="2" charset="-34"/>
              </a:rPr>
              <a:t> into a single output layer employing sigmoid activation.</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endParaRPr lang="en-GB"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HOW OUR MODEL WORKS.</a:t>
            </a:r>
          </a:p>
        </p:txBody>
      </p:sp>
      <p:graphicFrame>
        <p:nvGraphicFramePr>
          <p:cNvPr id="3" name="Object 2">
            <a:hlinkClick r:id="" action="ppaction://ole?verb=0"/>
            <a:extLst>
              <a:ext uri="{FF2B5EF4-FFF2-40B4-BE49-F238E27FC236}">
                <a16:creationId xmlns:a16="http://schemas.microsoft.com/office/drawing/2014/main" id="{AC9F1680-DBC3-4375-E551-806EF7295459}"/>
              </a:ext>
            </a:extLst>
          </p:cNvPr>
          <p:cNvGraphicFramePr>
            <a:graphicFrameLocks noChangeAspect="1"/>
          </p:cNvGraphicFramePr>
          <p:nvPr>
            <p:extLst>
              <p:ext uri="{D42A27DB-BD31-4B8C-83A1-F6EECF244321}">
                <p14:modId xmlns:p14="http://schemas.microsoft.com/office/powerpoint/2010/main" val="3143851397"/>
              </p:ext>
            </p:extLst>
          </p:nvPr>
        </p:nvGraphicFramePr>
        <p:xfrm>
          <a:off x="4739852" y="1415409"/>
          <a:ext cx="3922238" cy="2206259"/>
        </p:xfrm>
        <a:graphic>
          <a:graphicData uri="http://schemas.openxmlformats.org/presentationml/2006/ole">
            <mc:AlternateContent xmlns:mc="http://schemas.openxmlformats.org/markup-compatibility/2006">
              <mc:Choice xmlns:v="urn:schemas-microsoft-com:vml" Requires="v">
                <p:oleObj name="Presentation" r:id="rId5" imgW="6095975" imgH="3429123" progId="PowerPoint.Show.12">
                  <p:embed/>
                </p:oleObj>
              </mc:Choice>
              <mc:Fallback>
                <p:oleObj name="Presentation" r:id="rId5" imgW="6095975" imgH="3429123" progId="PowerPoint.Show.12">
                  <p:embed/>
                  <p:pic>
                    <p:nvPicPr>
                      <p:cNvPr id="0" name=""/>
                      <p:cNvPicPr/>
                      <p:nvPr/>
                    </p:nvPicPr>
                    <p:blipFill>
                      <a:blip r:embed="rId6"/>
                      <a:stretch>
                        <a:fillRect/>
                      </a:stretch>
                    </p:blipFill>
                    <p:spPr>
                      <a:xfrm>
                        <a:off x="4739852" y="1415409"/>
                        <a:ext cx="3922238" cy="2206259"/>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6064C20D-4F2B-8F29-75D1-DE7BC9CBB365}"/>
              </a:ext>
            </a:extLst>
          </p:cNvPr>
          <p:cNvSpPr txBox="1"/>
          <p:nvPr/>
        </p:nvSpPr>
        <p:spPr>
          <a:xfrm>
            <a:off x="5147343" y="4774168"/>
            <a:ext cx="3958136"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SAI CHARAN TEJA. J – AP21110011314</a:t>
            </a:r>
          </a:p>
        </p:txBody>
      </p:sp>
    </p:spTree>
    <p:extLst>
      <p:ext uri="{BB962C8B-B14F-4D97-AF65-F5344CB8AC3E}">
        <p14:creationId xmlns:p14="http://schemas.microsoft.com/office/powerpoint/2010/main" val="163929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8160300" cy="3323987"/>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To quantify the model's learning, we employ a length-M vector to label each mini-batch. This </a:t>
            </a:r>
            <a:r>
              <a:rPr lang="en-GB" b="0" i="0" dirty="0" err="1">
                <a:solidFill>
                  <a:srgbClr val="D1D5DB"/>
                </a:solidFill>
                <a:effectLst/>
                <a:latin typeface="Chakra Petch" panose="00000500000000000000" pitchFamily="2" charset="-34"/>
                <a:cs typeface="Chakra Petch" panose="00000500000000000000" pitchFamily="2" charset="-34"/>
              </a:rPr>
              <a:t>labeling</a:t>
            </a:r>
            <a:r>
              <a:rPr lang="en-GB" b="0" i="0" dirty="0">
                <a:solidFill>
                  <a:srgbClr val="D1D5DB"/>
                </a:solidFill>
                <a:effectLst/>
                <a:latin typeface="Chakra Petch" panose="00000500000000000000" pitchFamily="2" charset="-34"/>
                <a:cs typeface="Chakra Petch" panose="00000500000000000000" pitchFamily="2" charset="-34"/>
              </a:rPr>
              <a:t> system signifies whether input pairs belong to the same class (label '1') or different classes (label '0'). A standard cross-entropy objective is imposed on our binary classifier, steering the model towards optimal classification.</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Utilizing standard backpropagation algorithms and tied weights in twin networks, we optimize our Siamese network model for the verification task. The learned features during one-shot learning are meticulously examined for their discriminative potential, elevating the model's efficiency in discerning intricate facial structures.</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Performance evaluation of our model extends beyond mere training metrics, delving into Precision and Recall measurements. Precision, an indicator of our Siamese model's accuracy in recognizing positive instances, quantifies the ratio of true positives to the sum of true and false positives. On the other hand, Recall, also known as the true positive rate, gauges the model's ability to correctly identify actual positive instances among all positive predictions made.</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HOW OUR MODEL WORKS.</a:t>
            </a:r>
          </a:p>
        </p:txBody>
      </p:sp>
      <p:sp>
        <p:nvSpPr>
          <p:cNvPr id="3" name="TextBox 2">
            <a:extLst>
              <a:ext uri="{FF2B5EF4-FFF2-40B4-BE49-F238E27FC236}">
                <a16:creationId xmlns:a16="http://schemas.microsoft.com/office/drawing/2014/main" id="{64743BCC-D1B1-3615-D739-80E15664E8B7}"/>
              </a:ext>
            </a:extLst>
          </p:cNvPr>
          <p:cNvSpPr txBox="1"/>
          <p:nvPr/>
        </p:nvSpPr>
        <p:spPr>
          <a:xfrm>
            <a:off x="5147343" y="4774168"/>
            <a:ext cx="3958136"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SAI CHARAN TEJA. J – AP21110011314</a:t>
            </a:r>
          </a:p>
        </p:txBody>
      </p:sp>
    </p:spTree>
    <p:extLst>
      <p:ext uri="{BB962C8B-B14F-4D97-AF65-F5344CB8AC3E}">
        <p14:creationId xmlns:p14="http://schemas.microsoft.com/office/powerpoint/2010/main" val="229566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8271577" cy="2462213"/>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Siamese Networks showcase versatility across diverse fields, particularly in face recognition using deep learning. Unlike CNN-based models requiring extensive training and ample input data, Siamese networks excel with fewer images, swiftly computing image similarity scores.</a:t>
            </a:r>
          </a:p>
          <a:p>
            <a:pPr algn="l"/>
            <a:r>
              <a:rPr lang="en-GB" b="0" i="0" dirty="0">
                <a:solidFill>
                  <a:srgbClr val="D1D5DB"/>
                </a:solidFill>
                <a:effectLst/>
                <a:latin typeface="Chakra Petch" panose="00000500000000000000" pitchFamily="2" charset="-34"/>
                <a:cs typeface="Chakra Petch" panose="00000500000000000000" pitchFamily="2" charset="-34"/>
              </a:rPr>
              <a:t>Initially validated with self-generated datasets, our focus transitioned to real-time datasets, refining the model's adaptability. Our model's evaluation, emphasizing image classification, leverages layers computing distance errors between images, aiming for precise outcomes in each combination.</a:t>
            </a:r>
          </a:p>
          <a:p>
            <a:pPr algn="l"/>
            <a:r>
              <a:rPr lang="en-GB" b="0" i="0" dirty="0">
                <a:solidFill>
                  <a:srgbClr val="D1D5DB"/>
                </a:solidFill>
                <a:effectLst/>
                <a:latin typeface="Chakra Petch" panose="00000500000000000000" pitchFamily="2" charset="-34"/>
                <a:cs typeface="Chakra Petch" panose="00000500000000000000" pitchFamily="2" charset="-34"/>
              </a:rPr>
              <a:t>Augmenting convolutional layers and max-pooling bolsters error precision, while Adam Optimizer enhances error minimization, consistently improving model performance. Siamese networks' adaptability with limited data and feature discernment make them invaluable, especially in face recognition and broader image classification tasks.</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ADVANTAGES</a:t>
            </a:r>
          </a:p>
        </p:txBody>
      </p:sp>
      <p:sp>
        <p:nvSpPr>
          <p:cNvPr id="3" name="TextBox 2">
            <a:extLst>
              <a:ext uri="{FF2B5EF4-FFF2-40B4-BE49-F238E27FC236}">
                <a16:creationId xmlns:a16="http://schemas.microsoft.com/office/drawing/2014/main" id="{411F6E88-8E0A-F61B-7278-1F41BC6916F3}"/>
              </a:ext>
            </a:extLst>
          </p:cNvPr>
          <p:cNvSpPr txBox="1"/>
          <p:nvPr/>
        </p:nvSpPr>
        <p:spPr>
          <a:xfrm>
            <a:off x="6247052" y="4774168"/>
            <a:ext cx="289694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OM SAI. V – AP21110011282</a:t>
            </a:r>
          </a:p>
        </p:txBody>
      </p:sp>
    </p:spTree>
    <p:extLst>
      <p:ext uri="{BB962C8B-B14F-4D97-AF65-F5344CB8AC3E}">
        <p14:creationId xmlns:p14="http://schemas.microsoft.com/office/powerpoint/2010/main" val="295518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7794713" cy="1815882"/>
          </a:xfrm>
          <a:prstGeom prst="rect">
            <a:avLst/>
          </a:prstGeom>
          <a:noFill/>
        </p:spPr>
        <p:txBody>
          <a:bodyPr wrap="square" rtlCol="0">
            <a:spAutoFit/>
          </a:bodyPr>
          <a:lstStyle/>
          <a:p>
            <a:pPr algn="l"/>
            <a:r>
              <a:rPr lang="en-GB" b="0" i="0" dirty="0">
                <a:solidFill>
                  <a:schemeClr val="bg1"/>
                </a:solidFill>
                <a:effectLst/>
                <a:latin typeface="Chakra Petch" panose="00000500000000000000" pitchFamily="2" charset="-34"/>
                <a:cs typeface="Chakra Petch" panose="00000500000000000000" pitchFamily="2" charset="-34"/>
              </a:rPr>
              <a:t>Our evaluation strategy </a:t>
            </a:r>
            <a:r>
              <a:rPr lang="en-GB" b="0" i="0" dirty="0" err="1">
                <a:solidFill>
                  <a:schemeClr val="bg1"/>
                </a:solidFill>
                <a:effectLst/>
                <a:latin typeface="Chakra Petch" panose="00000500000000000000" pitchFamily="2" charset="-34"/>
                <a:cs typeface="Chakra Petch" panose="00000500000000000000" pitchFamily="2" charset="-34"/>
              </a:rPr>
              <a:t>centered</a:t>
            </a:r>
            <a:r>
              <a:rPr lang="en-GB" b="0" i="0" dirty="0">
                <a:solidFill>
                  <a:schemeClr val="bg1"/>
                </a:solidFill>
                <a:effectLst/>
                <a:latin typeface="Chakra Petch" panose="00000500000000000000" pitchFamily="2" charset="-34"/>
                <a:cs typeface="Chakra Petch" panose="00000500000000000000" pitchFamily="2" charset="-34"/>
              </a:rPr>
              <a:t> on precision and recall methodologies, complementing our commendable accuracy close to 98% on a smaller dataset. While our initial training showcased high accuracy, real-world testing under varying lighting conditions uncovered areas for improvement. Specifically, the model faced challenges in consistently identifying faces across diverse lighting environments. This insight, gleaned from precision and recall evaluations, offers us a valuable opportunity for enhancement without overshadowing our model's overall success. Through this presentation, we aim to highlight our model's strengths while acknowledging the need for further adaptation to real-world conditions.</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EVALUATION OF OUR MODEL</a:t>
            </a:r>
          </a:p>
        </p:txBody>
      </p:sp>
      <p:sp>
        <p:nvSpPr>
          <p:cNvPr id="3" name="TextBox 2">
            <a:extLst>
              <a:ext uri="{FF2B5EF4-FFF2-40B4-BE49-F238E27FC236}">
                <a16:creationId xmlns:a16="http://schemas.microsoft.com/office/drawing/2014/main" id="{411F6E88-8E0A-F61B-7278-1F41BC6916F3}"/>
              </a:ext>
            </a:extLst>
          </p:cNvPr>
          <p:cNvSpPr txBox="1"/>
          <p:nvPr/>
        </p:nvSpPr>
        <p:spPr>
          <a:xfrm>
            <a:off x="6247052" y="4774168"/>
            <a:ext cx="289694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OM SAI. V – AP21110011282</a:t>
            </a:r>
          </a:p>
        </p:txBody>
      </p:sp>
      <p:pic>
        <p:nvPicPr>
          <p:cNvPr id="5" name="Picture 4">
            <a:extLst>
              <a:ext uri="{FF2B5EF4-FFF2-40B4-BE49-F238E27FC236}">
                <a16:creationId xmlns:a16="http://schemas.microsoft.com/office/drawing/2014/main" id="{37D14A11-1A2E-BA8E-679C-CA99883643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740" y="3063804"/>
            <a:ext cx="2196516" cy="1710364"/>
          </a:xfrm>
          <a:prstGeom prst="rect">
            <a:avLst/>
          </a:prstGeom>
          <a:noFill/>
          <a:ln>
            <a:noFill/>
          </a:ln>
        </p:spPr>
      </p:pic>
      <p:pic>
        <p:nvPicPr>
          <p:cNvPr id="1026" name="Picture 2">
            <a:extLst>
              <a:ext uri="{FF2B5EF4-FFF2-40B4-BE49-F238E27FC236}">
                <a16:creationId xmlns:a16="http://schemas.microsoft.com/office/drawing/2014/main" id="{67E99FE6-FA11-A20E-B045-46CA1693B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81" y="3058382"/>
            <a:ext cx="1765490" cy="182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8271577" cy="2031325"/>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Our exploration into Siamese Networks and CNNs for face recognition highlights their adaptability and efficiency. The streamlined approach of Siamese networks with limited data contrasts sharply with CNNs, showing promise in diverse applications, particularly image classification.</a:t>
            </a:r>
          </a:p>
          <a:p>
            <a:pPr algn="l"/>
            <a:r>
              <a:rPr lang="en-GB" b="0" i="0" dirty="0">
                <a:solidFill>
                  <a:srgbClr val="D1D5DB"/>
                </a:solidFill>
                <a:effectLst/>
                <a:latin typeface="Chakra Petch" panose="00000500000000000000" pitchFamily="2" charset="-34"/>
                <a:cs typeface="Chakra Petch" panose="00000500000000000000" pitchFamily="2" charset="-34"/>
              </a:rPr>
              <a:t>The model's ability to discern intricate facial features and adapt to various datasets underscores its significance. Augmenting layers and optimizing with Adam Optimizer consistently enhanced the model's performance.</a:t>
            </a:r>
          </a:p>
          <a:p>
            <a:pPr algn="l"/>
            <a:r>
              <a:rPr lang="en-GB" b="0" i="0" dirty="0">
                <a:solidFill>
                  <a:srgbClr val="D1D5DB"/>
                </a:solidFill>
                <a:effectLst/>
                <a:latin typeface="Chakra Petch" panose="00000500000000000000" pitchFamily="2" charset="-34"/>
                <a:cs typeface="Chakra Petch" panose="00000500000000000000" pitchFamily="2" charset="-34"/>
              </a:rPr>
              <a:t>Siamese networks offer a robust alternative, showcasing prowess in recognizing facial structures across varied scenarios. Their efficiency in handling limited data makes them invaluable, underscoring their potential in broader computer vision tasks.</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CONCLUSION</a:t>
            </a:r>
          </a:p>
        </p:txBody>
      </p:sp>
      <p:sp>
        <p:nvSpPr>
          <p:cNvPr id="3" name="TextBox 2">
            <a:extLst>
              <a:ext uri="{FF2B5EF4-FFF2-40B4-BE49-F238E27FC236}">
                <a16:creationId xmlns:a16="http://schemas.microsoft.com/office/drawing/2014/main" id="{E8AA7DAE-ECEA-38BC-D3FA-D84314AF951C}"/>
              </a:ext>
            </a:extLst>
          </p:cNvPr>
          <p:cNvSpPr txBox="1"/>
          <p:nvPr/>
        </p:nvSpPr>
        <p:spPr>
          <a:xfrm>
            <a:off x="6247052" y="4774168"/>
            <a:ext cx="289694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OM SAI. V – AP21110011282</a:t>
            </a:r>
          </a:p>
        </p:txBody>
      </p:sp>
    </p:spTree>
    <p:extLst>
      <p:ext uri="{BB962C8B-B14F-4D97-AF65-F5344CB8AC3E}">
        <p14:creationId xmlns:p14="http://schemas.microsoft.com/office/powerpoint/2010/main" val="28843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248" name="Google Shape;248;p32"/>
          <p:cNvGrpSpPr/>
          <p:nvPr/>
        </p:nvGrpSpPr>
        <p:grpSpPr>
          <a:xfrm>
            <a:off x="2424089" y="1976235"/>
            <a:ext cx="4295822" cy="1274783"/>
            <a:chOff x="0" y="-7"/>
            <a:chExt cx="1570828" cy="254786"/>
          </a:xfrm>
        </p:grpSpPr>
        <p:sp>
          <p:nvSpPr>
            <p:cNvPr id="249" name="Google Shape;249;p32"/>
            <p:cNvSpPr/>
            <p:nvPr/>
          </p:nvSpPr>
          <p:spPr>
            <a:xfrm>
              <a:off x="0" y="0"/>
              <a:ext cx="1570828" cy="254779"/>
            </a:xfrm>
            <a:custGeom>
              <a:avLst/>
              <a:gdLst/>
              <a:ahLst/>
              <a:cxnLst/>
              <a:rect l="l" t="t" r="r" b="b"/>
              <a:pathLst>
                <a:path w="1570828" h="254779" extrusionOk="0">
                  <a:moveTo>
                    <a:pt x="0" y="0"/>
                  </a:moveTo>
                  <a:lnTo>
                    <a:pt x="1570828" y="0"/>
                  </a:lnTo>
                  <a:lnTo>
                    <a:pt x="1570828" y="254779"/>
                  </a:lnTo>
                  <a:lnTo>
                    <a:pt x="0" y="254779"/>
                  </a:lnTo>
                  <a:close/>
                </a:path>
              </a:pathLst>
            </a:custGeom>
            <a:solidFill>
              <a:srgbClr val="D94334"/>
            </a:solidFill>
            <a:ln w="9525" cap="flat" cmpd="sng">
              <a:solidFill>
                <a:srgbClr val="EF4523"/>
              </a:solidFill>
              <a:prstDash val="solid"/>
              <a:round/>
              <a:headEnd type="none" w="sm" len="sm"/>
              <a:tailEnd type="none" w="sm" len="sm"/>
            </a:ln>
          </p:spPr>
          <p:txBody>
            <a:bodyPr/>
            <a:lstStyle/>
            <a:p>
              <a:endParaRPr lang="en-IN"/>
            </a:p>
          </p:txBody>
        </p:sp>
        <p:sp>
          <p:nvSpPr>
            <p:cNvPr id="250" name="Google Shape;250;p32"/>
            <p:cNvSpPr txBox="1"/>
            <p:nvPr/>
          </p:nvSpPr>
          <p:spPr>
            <a:xfrm>
              <a:off x="15" y="-7"/>
              <a:ext cx="1570800" cy="254700"/>
            </a:xfrm>
            <a:prstGeom prst="rect">
              <a:avLst/>
            </a:prstGeom>
            <a:noFill/>
            <a:ln>
              <a:noFill/>
            </a:ln>
          </p:spPr>
          <p:txBody>
            <a:bodyPr spcFirstLastPara="1" wrap="square" lIns="19050" tIns="19050" rIns="19050" bIns="19050" anchor="ctr" anchorCtr="0">
              <a:noAutofit/>
            </a:bodyPr>
            <a:lstStyle/>
            <a:p>
              <a:pPr marL="0" marR="0" lvl="0" indent="0" algn="ctr" rtl="0">
                <a:lnSpc>
                  <a:spcPct val="140021"/>
                </a:lnSpc>
                <a:spcBef>
                  <a:spcPts val="0"/>
                </a:spcBef>
                <a:spcAft>
                  <a:spcPts val="0"/>
                </a:spcAft>
                <a:buNone/>
              </a:pPr>
              <a:r>
                <a:rPr lang="en-GB" sz="2800" b="1" dirty="0">
                  <a:solidFill>
                    <a:srgbClr val="FFFFFF"/>
                  </a:solidFill>
                  <a:latin typeface="Chakra Petch Medium" panose="00000600000000000000" pitchFamily="2" charset="-34"/>
                  <a:cs typeface="Chakra Petch Medium" panose="00000600000000000000" pitchFamily="2" charset="-34"/>
                  <a:sym typeface="Montserrat"/>
                </a:rPr>
                <a:t>THANK </a:t>
              </a:r>
            </a:p>
            <a:p>
              <a:pPr marL="0" marR="0" lvl="0" indent="0" algn="ctr" rtl="0">
                <a:lnSpc>
                  <a:spcPct val="140021"/>
                </a:lnSpc>
                <a:spcBef>
                  <a:spcPts val="0"/>
                </a:spcBef>
                <a:spcAft>
                  <a:spcPts val="0"/>
                </a:spcAft>
                <a:buNone/>
              </a:pPr>
              <a:r>
                <a:rPr lang="en-GB" sz="2800" b="1" dirty="0">
                  <a:solidFill>
                    <a:srgbClr val="FFFFFF"/>
                  </a:solidFill>
                  <a:latin typeface="Chakra Petch Medium" panose="00000600000000000000" pitchFamily="2" charset="-34"/>
                  <a:cs typeface="Chakra Petch Medium" panose="00000600000000000000" pitchFamily="2" charset="-34"/>
                  <a:sym typeface="Montserrat"/>
                </a:rPr>
                <a:t>YOU</a:t>
              </a:r>
              <a:endParaRPr lang="en-GB" sz="2800" b="1" dirty="0">
                <a:latin typeface="Chakra Petch Medium" panose="00000600000000000000" pitchFamily="2" charset="-34"/>
                <a:cs typeface="Chakra Petch Medium" panose="00000600000000000000" pitchFamily="2" charset="-34"/>
              </a:endParaRPr>
            </a:p>
          </p:txBody>
        </p:sp>
      </p:grpSp>
      <p:pic>
        <p:nvPicPr>
          <p:cNvPr id="251" name="Google Shape;251;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49679" y="2923863"/>
            <a:ext cx="1731698" cy="1595327"/>
          </a:xfrm>
          <a:prstGeom prst="rect">
            <a:avLst/>
          </a:prstGeom>
          <a:noFill/>
          <a:ln>
            <a:noFill/>
          </a:ln>
        </p:spPr>
      </p:pic>
      <p:pic>
        <p:nvPicPr>
          <p:cNvPr id="252" name="Google Shape;252;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930968">
            <a:off x="6463987" y="-729594"/>
            <a:ext cx="2874302" cy="30136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55" name="Google Shape;155;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06931" y="-330250"/>
            <a:ext cx="2120647" cy="2223483"/>
          </a:xfrm>
          <a:prstGeom prst="rect">
            <a:avLst/>
          </a:prstGeom>
          <a:noFill/>
          <a:ln>
            <a:noFill/>
          </a:ln>
        </p:spPr>
      </p:pic>
      <p:sp>
        <p:nvSpPr>
          <p:cNvPr id="145" name="Google Shape;145;p26"/>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CONTENTS</a:t>
            </a:r>
          </a:p>
        </p:txBody>
      </p:sp>
      <p:pic>
        <p:nvPicPr>
          <p:cNvPr id="156" name="Google Shape;15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3081666">
            <a:off x="-114743" y="3929133"/>
            <a:ext cx="2120647" cy="2223483"/>
          </a:xfrm>
          <a:prstGeom prst="rect">
            <a:avLst/>
          </a:prstGeom>
          <a:noFill/>
          <a:ln>
            <a:noFill/>
          </a:ln>
        </p:spPr>
      </p:pic>
      <p:sp>
        <p:nvSpPr>
          <p:cNvPr id="2" name="TextBox 1">
            <a:extLst>
              <a:ext uri="{FF2B5EF4-FFF2-40B4-BE49-F238E27FC236}">
                <a16:creationId xmlns:a16="http://schemas.microsoft.com/office/drawing/2014/main" id="{B44E58F3-E81F-7313-299A-A81CC77DA1C3}"/>
              </a:ext>
            </a:extLst>
          </p:cNvPr>
          <p:cNvSpPr txBox="1"/>
          <p:nvPr/>
        </p:nvSpPr>
        <p:spPr>
          <a:xfrm>
            <a:off x="543434" y="1134375"/>
            <a:ext cx="7398626" cy="2962606"/>
          </a:xfrm>
          <a:prstGeom prst="rect">
            <a:avLst/>
          </a:prstGeom>
          <a:noFill/>
        </p:spPr>
        <p:txBody>
          <a:bodyPr wrap="square" rtlCol="0">
            <a:spAutoFit/>
          </a:bodyPr>
          <a:lstStyle/>
          <a:p>
            <a:pPr>
              <a:lnSpc>
                <a:spcPct val="150000"/>
              </a:lnSpc>
            </a:pPr>
            <a:r>
              <a:rPr lang="en-GB" sz="1800" dirty="0">
                <a:solidFill>
                  <a:schemeClr val="bg1"/>
                </a:solidFill>
                <a:latin typeface="Chakra Petch" panose="020B0604020202020204" charset="-34"/>
                <a:cs typeface="Chakra Petch" panose="020B0604020202020204" charset="-34"/>
              </a:rPr>
              <a:t>1. Introduction</a:t>
            </a:r>
          </a:p>
          <a:p>
            <a:pPr>
              <a:lnSpc>
                <a:spcPct val="150000"/>
              </a:lnSpc>
            </a:pPr>
            <a:r>
              <a:rPr lang="en-GB" sz="1800" dirty="0">
                <a:solidFill>
                  <a:schemeClr val="bg1"/>
                </a:solidFill>
                <a:latin typeface="Chakra Petch" panose="020B0604020202020204" charset="-34"/>
                <a:cs typeface="Chakra Petch" panose="020B0604020202020204" charset="-34"/>
              </a:rPr>
              <a:t>2. Related Work</a:t>
            </a:r>
          </a:p>
          <a:p>
            <a:pPr>
              <a:lnSpc>
                <a:spcPct val="150000"/>
              </a:lnSpc>
            </a:pPr>
            <a:r>
              <a:rPr lang="en-GB" sz="1800" dirty="0">
                <a:solidFill>
                  <a:schemeClr val="bg1"/>
                </a:solidFill>
                <a:latin typeface="Chakra Petch" panose="020B0604020202020204" charset="-34"/>
                <a:cs typeface="Chakra Petch" panose="020B0604020202020204" charset="-34"/>
              </a:rPr>
              <a:t>3. Definitions</a:t>
            </a:r>
          </a:p>
          <a:p>
            <a:pPr>
              <a:lnSpc>
                <a:spcPct val="150000"/>
              </a:lnSpc>
            </a:pPr>
            <a:r>
              <a:rPr lang="en-GB" sz="1800" dirty="0">
                <a:solidFill>
                  <a:schemeClr val="bg1"/>
                </a:solidFill>
                <a:latin typeface="Chakra Petch" panose="020B0604020202020204" charset="-34"/>
                <a:cs typeface="Chakra Petch" panose="020B0604020202020204" charset="-34"/>
              </a:rPr>
              <a:t>4. Datasets Information</a:t>
            </a:r>
          </a:p>
          <a:p>
            <a:pPr>
              <a:lnSpc>
                <a:spcPct val="150000"/>
              </a:lnSpc>
            </a:pPr>
            <a:r>
              <a:rPr lang="en-GB" sz="1800" dirty="0">
                <a:solidFill>
                  <a:schemeClr val="bg1"/>
                </a:solidFill>
                <a:latin typeface="Chakra Petch" panose="020B0604020202020204" charset="-34"/>
                <a:cs typeface="Chakra Petch" panose="020B0604020202020204" charset="-34"/>
              </a:rPr>
              <a:t>5. Methodology</a:t>
            </a:r>
          </a:p>
          <a:p>
            <a:pPr>
              <a:lnSpc>
                <a:spcPct val="150000"/>
              </a:lnSpc>
            </a:pPr>
            <a:r>
              <a:rPr lang="en-GB" sz="1800" dirty="0">
                <a:solidFill>
                  <a:schemeClr val="bg1"/>
                </a:solidFill>
                <a:latin typeface="Chakra Petch" panose="020B0604020202020204" charset="-34"/>
                <a:cs typeface="Chakra Petch" panose="020B0604020202020204" charset="-34"/>
              </a:rPr>
              <a:t>6. Applications and Advantages</a:t>
            </a:r>
          </a:p>
          <a:p>
            <a:pPr>
              <a:lnSpc>
                <a:spcPct val="150000"/>
              </a:lnSpc>
            </a:pPr>
            <a:r>
              <a:rPr lang="en-GB" sz="1800" dirty="0">
                <a:solidFill>
                  <a:schemeClr val="bg1"/>
                </a:solidFill>
                <a:latin typeface="Chakra Petch" panose="020B0604020202020204" charset="-34"/>
                <a:cs typeface="Chakra Petch" panose="020B0604020202020204" charset="-34"/>
              </a:rPr>
              <a:t>7</a:t>
            </a:r>
            <a:r>
              <a:rPr lang="en-GB" sz="1800">
                <a:solidFill>
                  <a:schemeClr val="bg1"/>
                </a:solidFill>
                <a:latin typeface="Chakra Petch" panose="020B0604020202020204" charset="-34"/>
                <a:cs typeface="Chakra Petch" panose="020B0604020202020204" charset="-34"/>
              </a:rPr>
              <a:t>. </a:t>
            </a:r>
            <a:r>
              <a:rPr lang="en-GB" sz="1800" dirty="0">
                <a:solidFill>
                  <a:schemeClr val="bg1"/>
                </a:solidFill>
                <a:latin typeface="Chakra Petch" panose="020B0604020202020204" charset="-34"/>
                <a:cs typeface="Chakra Petch" panose="020B0604020202020204" charset="-34"/>
              </a:rPr>
              <a:t>Conclusion</a:t>
            </a:r>
          </a:p>
        </p:txBody>
      </p:sp>
      <p:sp>
        <p:nvSpPr>
          <p:cNvPr id="4" name="TextBox 3">
            <a:extLst>
              <a:ext uri="{FF2B5EF4-FFF2-40B4-BE49-F238E27FC236}">
                <a16:creationId xmlns:a16="http://schemas.microsoft.com/office/drawing/2014/main" id="{DF79F968-1C1F-AC7F-CA3D-B1F0E5E9062E}"/>
              </a:ext>
            </a:extLst>
          </p:cNvPr>
          <p:cNvSpPr txBox="1"/>
          <p:nvPr/>
        </p:nvSpPr>
        <p:spPr>
          <a:xfrm>
            <a:off x="6202169" y="4737936"/>
            <a:ext cx="2941831" cy="369332"/>
          </a:xfrm>
          <a:prstGeom prst="rect">
            <a:avLst/>
          </a:prstGeom>
          <a:noFill/>
        </p:spPr>
        <p:txBody>
          <a:bodyPr wrap="none" rtlCol="0">
            <a:spAutoFit/>
          </a:bodyPr>
          <a:lstStyle/>
          <a:p>
            <a:r>
              <a:rPr lang="en-GB" sz="1800" b="1" dirty="0">
                <a:solidFill>
                  <a:srgbClr val="FFFFFF"/>
                </a:solidFill>
                <a:latin typeface="Chakra Petch"/>
                <a:cs typeface="Chakra Petch"/>
                <a:sym typeface="Chakra Petch"/>
              </a:rPr>
              <a:t>VIKRAM.M – AP21110011337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4" y="1176522"/>
            <a:ext cx="8044185" cy="2862322"/>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In the rapidly evolving landscape of facial recognition technology, the pivotal role of recognizing individuals based on their facial features has gained immense significance. Deep learning stands as a powerful cornerstone within this domain, employing vast collections of images to train models and discern the unique characteristics that distinguish one face from another. This process involves encapsulating distinctive facial attributes into a database, enabling subsequent comparisons during face recognition tasks.</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Our focus </a:t>
            </a:r>
            <a:r>
              <a:rPr lang="en-GB" b="0" i="0" dirty="0" err="1">
                <a:solidFill>
                  <a:srgbClr val="D1D5DB"/>
                </a:solidFill>
                <a:effectLst/>
                <a:latin typeface="Chakra Petch" panose="00000500000000000000" pitchFamily="2" charset="-34"/>
                <a:cs typeface="Chakra Petch" panose="00000500000000000000" pitchFamily="2" charset="-34"/>
              </a:rPr>
              <a:t>centers</a:t>
            </a:r>
            <a:r>
              <a:rPr lang="en-GB" b="0" i="0" dirty="0">
                <a:solidFill>
                  <a:srgbClr val="D1D5DB"/>
                </a:solidFill>
                <a:effectLst/>
                <a:latin typeface="Chakra Petch" panose="00000500000000000000" pitchFamily="2" charset="-34"/>
                <a:cs typeface="Chakra Petch" panose="00000500000000000000" pitchFamily="2" charset="-34"/>
              </a:rPr>
              <a:t> on elevating the performance of Convolutional Neural Networks (CNNs) in terms of accuracy, generalization, and inference speed. CNNs, a pivotal facet of deep learning, excel in processing visual data. Comprising layers for convolution, pooling, and fully connected nodes, these networks adeptly extract and amalgamate visual features. Their prowess has notably revolutionized face recognition methodologies.</a:t>
            </a:r>
          </a:p>
          <a:p>
            <a:pPr algn="l"/>
            <a:endParaRPr lang="en-GB" sz="1200"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INTRODUCTION</a:t>
            </a:r>
          </a:p>
        </p:txBody>
      </p:sp>
      <p:sp>
        <p:nvSpPr>
          <p:cNvPr id="5" name="TextBox 4">
            <a:extLst>
              <a:ext uri="{FF2B5EF4-FFF2-40B4-BE49-F238E27FC236}">
                <a16:creationId xmlns:a16="http://schemas.microsoft.com/office/drawing/2014/main" id="{8E8DA98A-03EC-B01F-A75B-923A4B3CC324}"/>
              </a:ext>
            </a:extLst>
          </p:cNvPr>
          <p:cNvSpPr txBox="1"/>
          <p:nvPr/>
        </p:nvSpPr>
        <p:spPr>
          <a:xfrm>
            <a:off x="6202169" y="4737936"/>
            <a:ext cx="2941831" cy="369332"/>
          </a:xfrm>
          <a:prstGeom prst="rect">
            <a:avLst/>
          </a:prstGeom>
          <a:noFill/>
        </p:spPr>
        <p:txBody>
          <a:bodyPr wrap="none" rtlCol="0">
            <a:spAutoFit/>
          </a:bodyPr>
          <a:lstStyle/>
          <a:p>
            <a:r>
              <a:rPr lang="en-GB" sz="1800" b="1" dirty="0">
                <a:solidFill>
                  <a:srgbClr val="FFFFFF"/>
                </a:solidFill>
                <a:latin typeface="Chakra Petch"/>
                <a:cs typeface="Chakra Petch"/>
                <a:sym typeface="Chakra Petch"/>
              </a:rPr>
              <a:t>VIKRAM.M – AP21110011337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59937"/>
            <a:ext cx="4984297" cy="2462213"/>
          </a:xfrm>
          <a:prstGeom prst="rect">
            <a:avLst/>
          </a:prstGeom>
          <a:noFill/>
        </p:spPr>
        <p:txBody>
          <a:bodyPr wrap="square" rtlCol="0">
            <a:spAutoFit/>
          </a:bodyPr>
          <a:lstStyle/>
          <a:p>
            <a:pPr algn="l"/>
            <a:r>
              <a:rPr lang="en-GB" b="0" i="0" dirty="0">
                <a:solidFill>
                  <a:srgbClr val="D1D5DB"/>
                </a:solidFill>
                <a:effectLst/>
                <a:latin typeface="Chakra Petch Medium" panose="00000600000000000000" pitchFamily="2" charset="-34"/>
                <a:cs typeface="Chakra Petch Medium" panose="00000600000000000000" pitchFamily="2" charset="-34"/>
              </a:rPr>
              <a:t>Furthermore, we delve into the realm of one-shot learning—a machine learning paradigm that challenges models to make accurate predictions or classifications with minimal training data, presenting only a single instance of each class. This approach showcases its prowess in training Siamese neural networks, a twin-network architecture that excels in discerning similarity and dissimilarity between input samples. Such innovations open doors not only to accurate predictions on new data but also to novel categories previously unseen by the model.</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INTRODUCTION</a:t>
            </a:r>
          </a:p>
        </p:txBody>
      </p:sp>
      <p:pic>
        <p:nvPicPr>
          <p:cNvPr id="5" name="Picture 4">
            <a:extLst>
              <a:ext uri="{FF2B5EF4-FFF2-40B4-BE49-F238E27FC236}">
                <a16:creationId xmlns:a16="http://schemas.microsoft.com/office/drawing/2014/main" id="{428CF5F9-CC32-C19E-8A86-4CF44551CD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7731" y="1159937"/>
            <a:ext cx="2956171" cy="2956171"/>
          </a:xfrm>
          <a:prstGeom prst="rect">
            <a:avLst/>
          </a:prstGeom>
        </p:spPr>
      </p:pic>
      <p:sp>
        <p:nvSpPr>
          <p:cNvPr id="6" name="TextBox 5">
            <a:extLst>
              <a:ext uri="{FF2B5EF4-FFF2-40B4-BE49-F238E27FC236}">
                <a16:creationId xmlns:a16="http://schemas.microsoft.com/office/drawing/2014/main" id="{A5911FBC-1C84-A5E0-50A9-16370FDFADF1}"/>
              </a:ext>
            </a:extLst>
          </p:cNvPr>
          <p:cNvSpPr txBox="1"/>
          <p:nvPr/>
        </p:nvSpPr>
        <p:spPr>
          <a:xfrm>
            <a:off x="6202169" y="4737936"/>
            <a:ext cx="2941831" cy="369332"/>
          </a:xfrm>
          <a:prstGeom prst="rect">
            <a:avLst/>
          </a:prstGeom>
          <a:noFill/>
        </p:spPr>
        <p:txBody>
          <a:bodyPr wrap="none" rtlCol="0">
            <a:spAutoFit/>
          </a:bodyPr>
          <a:lstStyle/>
          <a:p>
            <a:r>
              <a:rPr lang="en-GB" sz="1800" b="1" dirty="0">
                <a:solidFill>
                  <a:srgbClr val="FFFFFF"/>
                </a:solidFill>
                <a:latin typeface="Chakra Petch"/>
                <a:cs typeface="Chakra Petch"/>
                <a:sym typeface="Chakra Petch"/>
              </a:rPr>
              <a:t>VIKRAM.M – AP21110011337</a:t>
            </a:r>
          </a:p>
        </p:txBody>
      </p:sp>
    </p:spTree>
    <p:extLst>
      <p:ext uri="{BB962C8B-B14F-4D97-AF65-F5344CB8AC3E}">
        <p14:creationId xmlns:p14="http://schemas.microsoft.com/office/powerpoint/2010/main" val="16290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4" y="1176522"/>
            <a:ext cx="8351829" cy="2677656"/>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Exploration into one-shot learning has its roots in the early stages of machine learning, striving to achieve accurate predictions or classifications with limited training data. Pioneering work in the early 2000s, such as Li Fei-Fei et al.'s </a:t>
            </a:r>
            <a:r>
              <a:rPr lang="en-GB" b="0" i="0" dirty="0" err="1">
                <a:solidFill>
                  <a:srgbClr val="D1D5DB"/>
                </a:solidFill>
                <a:effectLst/>
                <a:latin typeface="Chakra Petch" panose="00000500000000000000" pitchFamily="2" charset="-34"/>
                <a:cs typeface="Chakra Petch" panose="00000500000000000000" pitchFamily="2" charset="-34"/>
              </a:rPr>
              <a:t>endeavors</a:t>
            </a:r>
            <a:r>
              <a:rPr lang="en-GB" b="0" i="0" dirty="0">
                <a:solidFill>
                  <a:srgbClr val="D1D5DB"/>
                </a:solidFill>
                <a:effectLst/>
                <a:latin typeface="Chakra Petch" panose="00000500000000000000" pitchFamily="2" charset="-34"/>
                <a:cs typeface="Chakra Petch" panose="00000500000000000000" pitchFamily="2" charset="-34"/>
              </a:rPr>
              <a:t>, initiated unique approaches to one-shot learning, particularly in character recognition. Hierarchical Bayesian Program Learning (HBPL), an innovative method adopted by Lake and collaborators, deconstructed images into smaller elements to discern their structural contributions to the overall image perception. However, the computational complexity of HBPL posed challenges in practical implementation.</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Maas and Kemp's groundbreaking research in 2009 revolutionized Bayesian networks, enhancing their predictive capabilities in contexts beyond face recognition. Lim's work in 2012 prioritized practical strategies for handling limited datasets within specific classes, significantly impacting the landscape of classification tasks.</a:t>
            </a:r>
            <a:endParaRPr lang="en-GB" sz="1100"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RELATED WORK</a:t>
            </a:r>
          </a:p>
        </p:txBody>
      </p:sp>
      <p:sp>
        <p:nvSpPr>
          <p:cNvPr id="5" name="TextBox 4">
            <a:extLst>
              <a:ext uri="{FF2B5EF4-FFF2-40B4-BE49-F238E27FC236}">
                <a16:creationId xmlns:a16="http://schemas.microsoft.com/office/drawing/2014/main" id="{E6A2F358-DAEC-3926-66C2-C0389234F451}"/>
              </a:ext>
            </a:extLst>
          </p:cNvPr>
          <p:cNvSpPr txBox="1"/>
          <p:nvPr/>
        </p:nvSpPr>
        <p:spPr>
          <a:xfrm>
            <a:off x="6202169" y="4737936"/>
            <a:ext cx="2941831" cy="369332"/>
          </a:xfrm>
          <a:prstGeom prst="rect">
            <a:avLst/>
          </a:prstGeom>
          <a:noFill/>
        </p:spPr>
        <p:txBody>
          <a:bodyPr wrap="none" rtlCol="0">
            <a:spAutoFit/>
          </a:bodyPr>
          <a:lstStyle/>
          <a:p>
            <a:r>
              <a:rPr lang="en-GB" sz="1800" b="1" dirty="0">
                <a:solidFill>
                  <a:srgbClr val="FFFFFF"/>
                </a:solidFill>
                <a:latin typeface="Chakra Petch"/>
                <a:cs typeface="Chakra Petch"/>
                <a:sym typeface="Chakra Petch"/>
              </a:rPr>
              <a:t>VIKRAM.M – AP21110011337</a:t>
            </a:r>
          </a:p>
        </p:txBody>
      </p:sp>
    </p:spTree>
    <p:extLst>
      <p:ext uri="{BB962C8B-B14F-4D97-AF65-F5344CB8AC3E}">
        <p14:creationId xmlns:p14="http://schemas.microsoft.com/office/powerpoint/2010/main" val="352561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029016"/>
            <a:ext cx="6007347" cy="3754874"/>
          </a:xfrm>
          <a:prstGeom prst="rect">
            <a:avLst/>
          </a:prstGeom>
          <a:noFill/>
        </p:spPr>
        <p:txBody>
          <a:bodyPr wrap="square" rtlCol="0">
            <a:spAutoFit/>
          </a:bodyPr>
          <a:lstStyle/>
          <a:p>
            <a:pPr algn="l"/>
            <a:r>
              <a:rPr lang="en-GB" b="1" i="0" dirty="0">
                <a:solidFill>
                  <a:srgbClr val="D1D5DB"/>
                </a:solidFill>
                <a:effectLst/>
                <a:latin typeface="Chakra Petch" panose="00000500000000000000" pitchFamily="2" charset="-34"/>
                <a:cs typeface="Chakra Petch" panose="00000500000000000000" pitchFamily="2" charset="-34"/>
              </a:rPr>
              <a:t>Learning Rate:</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The learning rate serves as a crucial hyperparameter determining the algorithm's pace in updating parameter estimates during learning. It signifies the frequency at which a neural network assimilates new knowledge.</a:t>
            </a:r>
          </a:p>
          <a:p>
            <a:pPr algn="l"/>
            <a:r>
              <a:rPr lang="en-GB" sz="1300" b="0" i="0" dirty="0">
                <a:solidFill>
                  <a:srgbClr val="D1D5DB"/>
                </a:solidFill>
                <a:effectLst/>
                <a:latin typeface="Chakra Petch" panose="00000500000000000000" pitchFamily="2" charset="-34"/>
                <a:cs typeface="Chakra Petch" panose="00000500000000000000" pitchFamily="2" charset="-34"/>
              </a:rPr>
              <a:t>Striking a balance in the learning rate is pivotal; excessively large rates risk converging swiftly to suboptimal solutions, while extremely low rates may prolong the learning process, potentially causing stagnation.</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b="1" i="0" dirty="0">
                <a:solidFill>
                  <a:srgbClr val="D1D5DB"/>
                </a:solidFill>
                <a:effectLst/>
                <a:latin typeface="Chakra Petch" panose="00000500000000000000" pitchFamily="2" charset="-34"/>
                <a:cs typeface="Chakra Petch" panose="00000500000000000000" pitchFamily="2" charset="-34"/>
              </a:rPr>
              <a:t>Siamese Neural Network:</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Often referred to as twin networks, Siamese neural networks incorporate identical subnetworks with matching configurations, parameters, and weights. Renowned for their ability to learn effectively from minimal data, these networks excel in discerning similarities between data points.</a:t>
            </a:r>
          </a:p>
          <a:p>
            <a:pPr algn="l"/>
            <a:r>
              <a:rPr lang="en-GB" sz="1300" b="0" i="0" dirty="0">
                <a:solidFill>
                  <a:srgbClr val="D1D5DB"/>
                </a:solidFill>
                <a:effectLst/>
                <a:latin typeface="Chakra Petch" panose="00000500000000000000" pitchFamily="2" charset="-34"/>
                <a:cs typeface="Chakra Petch" panose="00000500000000000000" pitchFamily="2" charset="-34"/>
              </a:rPr>
              <a:t>Leveraging binary cross-entropy or triplet loss functions, Siamese networks are adept at identifying data similarities, making them pivotal in various classification tasks, including face recognition.</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349048"/>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THINGS TO KNOW!</a:t>
            </a:r>
          </a:p>
        </p:txBody>
      </p:sp>
      <p:pic>
        <p:nvPicPr>
          <p:cNvPr id="1026" name="Picture 2" descr="Effect of different learning rates | Download Scientific Diagram">
            <a:extLst>
              <a:ext uri="{FF2B5EF4-FFF2-40B4-BE49-F238E27FC236}">
                <a16:creationId xmlns:a16="http://schemas.microsoft.com/office/drawing/2014/main" id="{D1D57D1A-4BAE-9DBE-FC9E-424F53995A6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97612" y="1060905"/>
            <a:ext cx="2119087" cy="1767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031 CNN Siamese Network | Master Data Science 01.12.2018">
            <a:extLst>
              <a:ext uri="{FF2B5EF4-FFF2-40B4-BE49-F238E27FC236}">
                <a16:creationId xmlns:a16="http://schemas.microsoft.com/office/drawing/2014/main" id="{C91445FC-9482-4C96-2D46-1312E70EB75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78696" y="3491649"/>
            <a:ext cx="2523237" cy="1181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FB1572-2F4D-6A4B-9590-B8B442AE759C}"/>
              </a:ext>
            </a:extLst>
          </p:cNvPr>
          <p:cNvSpPr txBox="1"/>
          <p:nvPr/>
        </p:nvSpPr>
        <p:spPr>
          <a:xfrm>
            <a:off x="4372470" y="4753464"/>
            <a:ext cx="472276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UMA MAHESWAR REDDY. N – AP21110011305</a:t>
            </a:r>
          </a:p>
        </p:txBody>
      </p:sp>
    </p:spTree>
    <p:extLst>
      <p:ext uri="{BB962C8B-B14F-4D97-AF65-F5344CB8AC3E}">
        <p14:creationId xmlns:p14="http://schemas.microsoft.com/office/powerpoint/2010/main" val="79983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5" y="930391"/>
            <a:ext cx="5039727" cy="3924151"/>
          </a:xfrm>
          <a:prstGeom prst="rect">
            <a:avLst/>
          </a:prstGeom>
          <a:noFill/>
        </p:spPr>
        <p:txBody>
          <a:bodyPr wrap="square" rtlCol="0">
            <a:spAutoFit/>
          </a:bodyPr>
          <a:lstStyle/>
          <a:p>
            <a:pPr algn="l"/>
            <a:r>
              <a:rPr lang="en-GB" b="1" i="0" dirty="0">
                <a:solidFill>
                  <a:srgbClr val="D1D5DB"/>
                </a:solidFill>
                <a:effectLst/>
                <a:latin typeface="Chakra Petch" panose="00000500000000000000" pitchFamily="2" charset="-34"/>
                <a:cs typeface="Chakra Petch" panose="00000500000000000000" pitchFamily="2" charset="-34"/>
              </a:rPr>
              <a:t>Convolutional Neural Networks (CNN):</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CNNs represent a neural network architecture specifically tailored for image recognition and processing tasks involving pixel-level data manipulation. Comprising convolutional, pooling, and fully connected layers, CNNs are adept at feature extraction from visual inputs.</a:t>
            </a:r>
          </a:p>
          <a:p>
            <a:pPr algn="l"/>
            <a:r>
              <a:rPr lang="en-GB" sz="1300" b="0" i="0" dirty="0">
                <a:solidFill>
                  <a:srgbClr val="D1D5DB"/>
                </a:solidFill>
                <a:effectLst/>
                <a:latin typeface="Chakra Petch" panose="00000500000000000000" pitchFamily="2" charset="-34"/>
                <a:cs typeface="Chakra Petch" panose="00000500000000000000" pitchFamily="2" charset="-34"/>
              </a:rPr>
              <a:t>The convolutional layers apply filters to extract crucial features like shapes and textures, while the pooling layers reduce spatial dimensions, retaining essential information. The subsequent fully connected layers facilitate classification and prediction tasks.</a:t>
            </a:r>
          </a:p>
          <a:p>
            <a:pPr algn="l"/>
            <a:endParaRPr lang="en-GB" sz="1300" dirty="0">
              <a:solidFill>
                <a:srgbClr val="D1D5DB"/>
              </a:solidFill>
              <a:latin typeface="Chakra Petch" panose="00000500000000000000" pitchFamily="2" charset="-34"/>
              <a:cs typeface="Chakra Petch" panose="00000500000000000000" pitchFamily="2" charset="-34"/>
            </a:endParaRPr>
          </a:p>
          <a:p>
            <a:pPr algn="l"/>
            <a:r>
              <a:rPr lang="en-GB" b="1" i="0" dirty="0">
                <a:solidFill>
                  <a:srgbClr val="D1D5DB"/>
                </a:solidFill>
                <a:effectLst/>
                <a:latin typeface="Chakra Petch" panose="00000500000000000000" pitchFamily="2" charset="-34"/>
                <a:cs typeface="Chakra Petch" panose="00000500000000000000" pitchFamily="2" charset="-34"/>
              </a:rPr>
              <a:t>Max Pooling:</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Max pooling, a common operation in CNNs, involves selecting the maximum element within a filter-covered region. This operation effectively condenses important features from the preceding layer into a feature map.</a:t>
            </a: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349048"/>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THINGS TO KNOW!</a:t>
            </a:r>
          </a:p>
        </p:txBody>
      </p:sp>
      <p:pic>
        <p:nvPicPr>
          <p:cNvPr id="2050" name="Picture 2" descr="Typical convolutional neural network | Download Scientific Diagram">
            <a:extLst>
              <a:ext uri="{FF2B5EF4-FFF2-40B4-BE49-F238E27FC236}">
                <a16:creationId xmlns:a16="http://schemas.microsoft.com/office/drawing/2014/main" id="{07B60A53-C055-CFDB-88CF-BC0B64A945D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42781" y="1219680"/>
            <a:ext cx="2416650" cy="18963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x-pooling / Pooling - Computer Science Wiki">
            <a:extLst>
              <a:ext uri="{FF2B5EF4-FFF2-40B4-BE49-F238E27FC236}">
                <a16:creationId xmlns:a16="http://schemas.microsoft.com/office/drawing/2014/main" id="{71598654-DE7D-3F4A-3A5A-552F7CF4A88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66490" y="3357916"/>
            <a:ext cx="3170312" cy="1323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940979-9302-F79E-1E2D-D5AC07894D31}"/>
              </a:ext>
            </a:extLst>
          </p:cNvPr>
          <p:cNvSpPr txBox="1"/>
          <p:nvPr/>
        </p:nvSpPr>
        <p:spPr>
          <a:xfrm>
            <a:off x="4372470" y="4753464"/>
            <a:ext cx="472276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UMA MAHESWAR REDDY. N – AP21110011305</a:t>
            </a:r>
          </a:p>
        </p:txBody>
      </p:sp>
    </p:spTree>
    <p:extLst>
      <p:ext uri="{BB962C8B-B14F-4D97-AF65-F5344CB8AC3E}">
        <p14:creationId xmlns:p14="http://schemas.microsoft.com/office/powerpoint/2010/main" val="149387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5" y="930391"/>
            <a:ext cx="4928452" cy="3123932"/>
          </a:xfrm>
          <a:prstGeom prst="rect">
            <a:avLst/>
          </a:prstGeom>
          <a:noFill/>
        </p:spPr>
        <p:txBody>
          <a:bodyPr wrap="square" rtlCol="0">
            <a:spAutoFit/>
          </a:bodyPr>
          <a:lstStyle/>
          <a:p>
            <a:pPr algn="l"/>
            <a:r>
              <a:rPr lang="en-GB" b="1" i="0" dirty="0">
                <a:solidFill>
                  <a:srgbClr val="D1D5DB"/>
                </a:solidFill>
                <a:effectLst/>
                <a:latin typeface="Chakra Petch" panose="00000500000000000000" pitchFamily="2" charset="-34"/>
                <a:cs typeface="Chakra Petch" panose="00000500000000000000" pitchFamily="2" charset="-34"/>
              </a:rPr>
              <a:t>One-Shot Learning:</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This learning paradigm involves training models to make predictions based on a single example per class. Unlike conventional computer vision projects requiring extensive data, one-shot learning operates efficiently with limited training datasets.</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b="1" i="0" dirty="0">
                <a:solidFill>
                  <a:srgbClr val="D1D5DB"/>
                </a:solidFill>
                <a:effectLst/>
                <a:latin typeface="Chakra Petch" panose="00000500000000000000" pitchFamily="2" charset="-34"/>
                <a:cs typeface="Chakra Petch" panose="00000500000000000000" pitchFamily="2" charset="-34"/>
              </a:rPr>
              <a:t>Optimizer:</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a:p>
            <a:pPr algn="l"/>
            <a:r>
              <a:rPr lang="en-GB" sz="1300" b="0" i="0" dirty="0">
                <a:solidFill>
                  <a:srgbClr val="D1D5DB"/>
                </a:solidFill>
                <a:effectLst/>
                <a:latin typeface="Chakra Petch" panose="00000500000000000000" pitchFamily="2" charset="-34"/>
                <a:cs typeface="Chakra Petch" panose="00000500000000000000" pitchFamily="2" charset="-34"/>
              </a:rPr>
              <a:t>Optimizers fine-tune model parameters to minimize the loss function, enhancing a model's predictive capability on given datasets. Diverse optimization algorithms, such as the Adam optimizer, impact model performance.</a:t>
            </a:r>
          </a:p>
          <a:p>
            <a:pPr algn="l"/>
            <a:endParaRPr lang="en-GB" sz="1300"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349048"/>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THINGS TO KNOW!</a:t>
            </a:r>
          </a:p>
        </p:txBody>
      </p:sp>
      <p:pic>
        <p:nvPicPr>
          <p:cNvPr id="3074" name="Picture 2" descr="Neural Networks: One-Shot Learning">
            <a:extLst>
              <a:ext uri="{FF2B5EF4-FFF2-40B4-BE49-F238E27FC236}">
                <a16:creationId xmlns:a16="http://schemas.microsoft.com/office/drawing/2014/main" id="{117A6D43-6C9D-65DE-D745-589DC73CBFA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38842" y="805657"/>
            <a:ext cx="2660657" cy="15969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heme of the proposed CNN structure for simultaneous using of ...">
            <a:extLst>
              <a:ext uri="{FF2B5EF4-FFF2-40B4-BE49-F238E27FC236}">
                <a16:creationId xmlns:a16="http://schemas.microsoft.com/office/drawing/2014/main" id="{45579D19-154F-ED35-1C60-2DD1B22599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35355" y="3260914"/>
            <a:ext cx="2867630" cy="1356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46D87F-DA58-AA73-D69D-66142D8FF2D6}"/>
              </a:ext>
            </a:extLst>
          </p:cNvPr>
          <p:cNvSpPr txBox="1"/>
          <p:nvPr/>
        </p:nvSpPr>
        <p:spPr>
          <a:xfrm>
            <a:off x="4372470" y="4753464"/>
            <a:ext cx="4722768"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UMA MAHESWAR REDDY. N – AP21110011305</a:t>
            </a:r>
          </a:p>
        </p:txBody>
      </p:sp>
    </p:spTree>
    <p:extLst>
      <p:ext uri="{BB962C8B-B14F-4D97-AF65-F5344CB8AC3E}">
        <p14:creationId xmlns:p14="http://schemas.microsoft.com/office/powerpoint/2010/main" val="25331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63" name="Google Shape;163;p27"/>
          <p:cNvSpPr/>
          <p:nvPr/>
        </p:nvSpPr>
        <p:spPr>
          <a:xfrm>
            <a:off x="1205987"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27"/>
          <p:cNvSpPr/>
          <p:nvPr/>
        </p:nvSpPr>
        <p:spPr>
          <a:xfrm>
            <a:off x="4187579"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7"/>
          <p:cNvSpPr/>
          <p:nvPr/>
        </p:nvSpPr>
        <p:spPr>
          <a:xfrm>
            <a:off x="7126411" y="207073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40315" y="-790097"/>
            <a:ext cx="3007371" cy="2608894"/>
          </a:xfrm>
          <a:prstGeom prst="rect">
            <a:avLst/>
          </a:prstGeom>
          <a:noFill/>
          <a:ln>
            <a:noFill/>
          </a:ln>
        </p:spPr>
      </p:pic>
      <p:pic>
        <p:nvPicPr>
          <p:cNvPr id="182" name="Google Shape;18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55233" y="3324703"/>
            <a:ext cx="3007371" cy="2608894"/>
          </a:xfrm>
          <a:prstGeom prst="rect">
            <a:avLst/>
          </a:prstGeom>
          <a:noFill/>
          <a:ln>
            <a:noFill/>
          </a:ln>
        </p:spPr>
      </p:pic>
      <p:sp>
        <p:nvSpPr>
          <p:cNvPr id="2" name="TextBox 1">
            <a:extLst>
              <a:ext uri="{FF2B5EF4-FFF2-40B4-BE49-F238E27FC236}">
                <a16:creationId xmlns:a16="http://schemas.microsoft.com/office/drawing/2014/main" id="{CF1C077D-F247-ECD9-2E19-08A224D36026}"/>
              </a:ext>
            </a:extLst>
          </p:cNvPr>
          <p:cNvSpPr txBox="1"/>
          <p:nvPr/>
        </p:nvSpPr>
        <p:spPr>
          <a:xfrm>
            <a:off x="543433" y="1137817"/>
            <a:ext cx="8160300" cy="3754874"/>
          </a:xfrm>
          <a:prstGeom prst="rect">
            <a:avLst/>
          </a:prstGeom>
          <a:noFill/>
        </p:spPr>
        <p:txBody>
          <a:bodyPr wrap="square" rtlCol="0">
            <a:spAutoFit/>
          </a:bodyPr>
          <a:lstStyle/>
          <a:p>
            <a:pPr algn="l"/>
            <a:r>
              <a:rPr lang="en-GB" b="0" i="0" dirty="0">
                <a:solidFill>
                  <a:srgbClr val="D1D5DB"/>
                </a:solidFill>
                <a:effectLst/>
                <a:latin typeface="Chakra Petch" panose="00000500000000000000" pitchFamily="2" charset="-34"/>
                <a:cs typeface="Chakra Petch" panose="00000500000000000000" pitchFamily="2" charset="-34"/>
              </a:rPr>
              <a:t>In our research, our focus primarily revolves around character recognition, a fundamental approach extendable to various other models. Central to our exploration are Convolutional Neural Networks (CNNs) and Siamese Neural Networks, both extensively utilized in person classification based on facial features.</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Our approach commences with the preprocessing of dataset images, resizing them to a uniform 100x100 pixel size, optimizing memory and ensuring consistency throughout the training and testing phases. Augmentation of this data proves instrumental, enhancing model robustness and streamlining the training process. Augmentation involves pairing anchor images with positive or negative images, assigning label '1' for positive pairings and '0' for negative ones, facilitating comparative training.</a:t>
            </a:r>
          </a:p>
          <a:p>
            <a:pPr algn="l"/>
            <a:endParaRPr lang="en-GB" b="0" i="0" dirty="0">
              <a:solidFill>
                <a:srgbClr val="D1D5DB"/>
              </a:solidFill>
              <a:effectLst/>
              <a:latin typeface="Chakra Petch" panose="00000500000000000000" pitchFamily="2" charset="-34"/>
              <a:cs typeface="Chakra Petch" panose="00000500000000000000" pitchFamily="2" charset="-34"/>
            </a:endParaRPr>
          </a:p>
          <a:p>
            <a:pPr algn="l"/>
            <a:r>
              <a:rPr lang="en-GB" b="0" i="0" dirty="0">
                <a:solidFill>
                  <a:srgbClr val="D1D5DB"/>
                </a:solidFill>
                <a:effectLst/>
                <a:latin typeface="Chakra Petch" panose="00000500000000000000" pitchFamily="2" charset="-34"/>
                <a:cs typeface="Chakra Petch" panose="00000500000000000000" pitchFamily="2" charset="-34"/>
              </a:rPr>
              <a:t>The crux of our model involves Siamese networks, incorporating CNNs within their architecture. This design, characterized by convolution layers, activation functions, feature maps, and distance computation layers, undergoes rigorous training using the augmented dataset. By learning diverse structural and shape nuances from input images, the model's performance is subsequently evaluated using a segregated testing dataset.</a:t>
            </a:r>
            <a:endParaRPr lang="en-GB" sz="1200" b="0" i="0" dirty="0">
              <a:solidFill>
                <a:srgbClr val="D1D5DB"/>
              </a:solidFill>
              <a:effectLst/>
              <a:latin typeface="Chakra Petch" panose="00000500000000000000" pitchFamily="2" charset="-34"/>
              <a:cs typeface="Chakra Petch" panose="00000500000000000000" pitchFamily="2" charset="-34"/>
            </a:endParaRPr>
          </a:p>
        </p:txBody>
      </p:sp>
      <p:sp>
        <p:nvSpPr>
          <p:cNvPr id="4" name="Google Shape;145;p26">
            <a:extLst>
              <a:ext uri="{FF2B5EF4-FFF2-40B4-BE49-F238E27FC236}">
                <a16:creationId xmlns:a16="http://schemas.microsoft.com/office/drawing/2014/main" id="{9081F716-5B48-A411-F9C4-A7B8540CF825}"/>
              </a:ext>
            </a:extLst>
          </p:cNvPr>
          <p:cNvSpPr txBox="1"/>
          <p:nvPr/>
        </p:nvSpPr>
        <p:spPr>
          <a:xfrm>
            <a:off x="543434" y="473714"/>
            <a:ext cx="704514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3600" b="1" dirty="0">
                <a:solidFill>
                  <a:srgbClr val="FFFFFF"/>
                </a:solidFill>
                <a:latin typeface="Chakra Petch"/>
                <a:cs typeface="Chakra Petch"/>
                <a:sym typeface="Chakra Petch"/>
              </a:rPr>
              <a:t>HOW OUR MODEL WORKS.</a:t>
            </a:r>
          </a:p>
        </p:txBody>
      </p:sp>
      <p:sp>
        <p:nvSpPr>
          <p:cNvPr id="3" name="TextBox 2">
            <a:extLst>
              <a:ext uri="{FF2B5EF4-FFF2-40B4-BE49-F238E27FC236}">
                <a16:creationId xmlns:a16="http://schemas.microsoft.com/office/drawing/2014/main" id="{CCE428C4-DA1A-49AF-8201-22FA04CEE08A}"/>
              </a:ext>
            </a:extLst>
          </p:cNvPr>
          <p:cNvSpPr txBox="1"/>
          <p:nvPr/>
        </p:nvSpPr>
        <p:spPr>
          <a:xfrm>
            <a:off x="5147343" y="4774168"/>
            <a:ext cx="3958136" cy="369332"/>
          </a:xfrm>
          <a:prstGeom prst="rect">
            <a:avLst/>
          </a:prstGeom>
          <a:noFill/>
        </p:spPr>
        <p:txBody>
          <a:bodyPr wrap="none" rtlCol="0">
            <a:spAutoFit/>
          </a:bodyPr>
          <a:lstStyle/>
          <a:p>
            <a:pPr algn="ctr"/>
            <a:r>
              <a:rPr lang="en-GB" sz="1800" b="1" dirty="0">
                <a:solidFill>
                  <a:srgbClr val="FFFFFF"/>
                </a:solidFill>
                <a:latin typeface="Chakra Petch"/>
                <a:cs typeface="Chakra Petch"/>
                <a:sym typeface="Chakra Petch"/>
              </a:rPr>
              <a:t>SAI CHARAN TEJA. J – AP21110011314</a:t>
            </a:r>
          </a:p>
        </p:txBody>
      </p:sp>
    </p:spTree>
    <p:extLst>
      <p:ext uri="{BB962C8B-B14F-4D97-AF65-F5344CB8AC3E}">
        <p14:creationId xmlns:p14="http://schemas.microsoft.com/office/powerpoint/2010/main" val="10744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1687</Words>
  <Application>Microsoft Office PowerPoint</Application>
  <PresentationFormat>On-screen Show (16:9)</PresentationFormat>
  <Paragraphs>90</Paragraphs>
  <Slides>16</Slides>
  <Notes>16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3" baseType="lpstr">
      <vt:lpstr>Chakra Petch Medium</vt:lpstr>
      <vt:lpstr>Chakra Petch</vt:lpstr>
      <vt:lpstr>Calibri</vt:lpstr>
      <vt:lpstr>Arial</vt:lpstr>
      <vt:lpstr>Simple Light</vt:lpstr>
      <vt:lpstr>Office Theme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 Teja</dc:creator>
  <cp:lastModifiedBy>Charan teja Janaki</cp:lastModifiedBy>
  <cp:revision>11</cp:revision>
  <dcterms:modified xsi:type="dcterms:W3CDTF">2023-12-07T12:27:38Z</dcterms:modified>
</cp:coreProperties>
</file>